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notesMasterIdLst>
    <p:notesMasterId r:id="rId18"/>
  </p:notesMasterIdLst>
  <p:sldIdLst>
    <p:sldId id="256" r:id="rId3"/>
    <p:sldId id="425" r:id="rId4"/>
    <p:sldId id="444" r:id="rId5"/>
    <p:sldId id="445" r:id="rId6"/>
    <p:sldId id="446" r:id="rId7"/>
    <p:sldId id="447" r:id="rId8"/>
    <p:sldId id="448" r:id="rId9"/>
    <p:sldId id="450" r:id="rId10"/>
    <p:sldId id="449" r:id="rId11"/>
    <p:sldId id="451" r:id="rId12"/>
    <p:sldId id="452" r:id="rId13"/>
    <p:sldId id="453" r:id="rId14"/>
    <p:sldId id="454" r:id="rId15"/>
    <p:sldId id="455" r:id="rId16"/>
    <p:sldId id="39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7CE9A0-D1F1-E246-BC08-62CC6A3FB138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DA2DB5-52B6-7D41-A97A-F8684CCB04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292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802D-2D03-BE49-97AF-DE25499D6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3C79BB-C53F-454F-8922-2B2739189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4EF80-FE65-ED4F-9FE0-B09E92D1E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0B415-D925-C342-BE05-9208884AB40A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F942A-634C-BB40-9910-CBFA4406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42F66-DE68-D245-97C8-9A6FA1D0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65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86B8-FDC8-A24B-A420-9A3529038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81A36-D120-B846-BA83-5C4BFEA36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F6F14-E9DD-E146-A94A-4A7CA228F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3E700-E973-134B-9020-7BE9564CA294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70E94-9F94-1649-8FE1-5341BF855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F5164-23F2-A840-AE31-9813D2137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377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027D83-6F99-5343-9159-1F2E060A4D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7CEDD-89DF-CC43-9E60-8FC65D4CF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E88CF-EA17-6D4E-A676-D0DD2AEEE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18360-6074-9B47-AC07-1B1F742BCE6B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57EE-AA9E-7744-B121-837829395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5FA26-DD53-CA43-B54B-89E91BCD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18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5AAB95-C0B7-454F-88A1-ADA86864947C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85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0746"/>
            <a:ext cx="10972800" cy="38454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F8CBAF-AD22-4647-A99D-4FE18B76AC9F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981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8075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9E479B-4F73-4C4D-A1AD-DB48CAE49832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894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46FF8F-75BB-D744-A41A-0890EAEE91CC}" type="datetime1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7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867339"/>
            <a:ext cx="10972800" cy="10683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9D7704-9435-A448-9ECB-3E40F7100BA8}" type="datetime1">
              <a:rPr lang="en-US" smtClean="0"/>
              <a:t>11/22/21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83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92A3CB-3804-1A42-9E43-7CBC88E81F01}" type="datetime1">
              <a:rPr lang="en-US" smtClean="0"/>
              <a:t>11/22/21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258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EE560B-4B77-FB4A-B5A7-526D4433471D}" type="datetime1">
              <a:rPr lang="en-US" smtClean="0"/>
              <a:t>11/22/21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3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D9BCAA-5686-0C41-B8AD-E2E11FDB77C1}" type="datetime1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280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5C586-3F5F-8148-BB1F-499EF949B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2D30-D2E4-C24D-96F5-10BF4E04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C657D-8EE5-CB48-9FCB-F9F368C27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D809E-4E90-CE44-B121-200821F79668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A4680-2FCD-2C45-88DD-58DC3F094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3DDA8-E64C-534E-9966-09CB65200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475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20DCC9-8837-AA4D-B6EB-E691A78607BB}" type="datetime1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682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DED8EB-4DAF-D648-9B14-DF99461439E8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201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3113E4-0B5F-7748-B874-0CF8C4729EBB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8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0776C-1D59-8049-88C7-A9CF31D46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B2CAF-2FC3-CE40-AFEE-BB0B1776B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7856D-91AF-CD4F-BBB9-BB22C9E86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8BE6F-BE6A-9A4F-BE17-4DE76755174B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E3E7E-C490-8847-8BD6-E8FF9272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8B10A-A8F3-4D47-8A42-C63FD91ED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15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16C5A-058F-7443-BE51-F3484A7E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65D3-EC68-114D-9B11-DAB294D6F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729DA-5D8F-0D4A-9476-2A4B45653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80497-C1FE-D547-B571-D69E5741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BB9F7-B4F2-BA45-A172-62C4DB72B8C9}" type="datetime1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48521-7F13-C445-8751-4E87C9A2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37EE6-7CA7-0E41-9D14-899502497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33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1FEF4-0D8E-DE46-AA71-05EE50ED0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D346F-A12C-C142-8A93-08AF8CD4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45F87-A4D7-9343-A334-BB0CFE4C1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5EE44D-0A72-974F-A950-E6793FBEA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D733BD-E3C6-644A-BFEA-4784978800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82D901-6AD6-4A49-BB2B-6B6114E8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5F785-6636-2E45-AA7A-60B36987077E}" type="datetime1">
              <a:rPr lang="en-US" smtClean="0"/>
              <a:t>11/22/21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8327C-C108-2948-9F3B-C5B7A290D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E731F0-A30E-CD44-8DE4-E4833756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82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4FD0-E6C0-4B4E-9F81-15DB20837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3ED28-8A5F-F64A-8A93-8A03DD77C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23EF8-3EDB-8A4E-87F1-C3E19EC1DCF9}" type="datetime1">
              <a:rPr lang="en-US" smtClean="0"/>
              <a:t>11/22/21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B56722-EB54-8141-9FFB-B883395CC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943BF-772C-0847-97EA-D301AA577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1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AB0981-B3E8-BA40-99FE-EA2C2AD95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B3BD4-F804-A84B-9D9A-D994C0BE6923}" type="datetime1">
              <a:rPr lang="en-US" smtClean="0"/>
              <a:t>11/22/21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22584C-B9F3-5C46-B605-B2FB47395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55008-FE08-E24B-9B3C-0A16B2CEE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9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EC03-3651-D14B-AEAB-3A7133F5A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6D8CA-8B8C-944F-8C90-AE9CC8AC0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4B7D9-B6E8-714F-A4A5-B28D20D3F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B4357-3269-4248-AEAA-3609D1B5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1D370-4EF4-6749-95FE-0A3B297E989E}" type="datetime1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07DF4-EB73-9348-BA24-2E62ACB54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FC95E-AF76-2F40-8E6E-10EEB82B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87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6BE1-1070-164D-B226-7BEB3337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FE752A-35DB-4244-957A-47F0C249B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A8CC6-3E86-9E4C-B828-E55B4933B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5BC1C-7B9D-C646-8E67-4C98CDDA9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9ED5-4E49-3947-8FD4-A6647BF556FB}" type="datetime1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9295E-F278-8441-AA89-1F2F8EB2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FDEB5-4B8E-1143-AC2B-DDB5F2941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45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2B010-5E9E-E240-BC91-7846D2B2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3D9EB-2FC9-1848-BCB3-4904198DC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44448-0A7D-184E-908E-72ADAF04E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60054-1AB5-6B44-B60E-E221838CC08B}" type="datetime1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86183-444C-E749-AEE5-FEA7D7D6E2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18D00-42C1-B442-BC2B-ECBBCB6471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51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067FB03-2A1A-5D42-A8FC-BAFCBBB53DEB}" type="datetime1">
              <a:rPr lang="en-US" smtClean="0"/>
              <a:t>11/22/21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292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32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8C24-8575-8644-833E-593D27AC5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NE 591: Advanced Reactor Materials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87F49-5DA5-4E46-B793-DAB01862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2021</a:t>
            </a:r>
          </a:p>
          <a:p>
            <a:r>
              <a:rPr lang="en-US" dirty="0"/>
              <a:t>Dr. Benjamin Beeler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44DCA5-D869-A64E-9890-DE497E849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E82176-A547-F94B-AC51-D6E9C882CB8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064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9A77F-109B-774A-96C3-D70F3676E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CB04B-1C16-4A4E-A511-A313E4490DF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200" dirty="0"/>
              <a:t>Some liquid phase materials have a high viscosity near the melting point, and such materials tend to crystallize slowly</a:t>
            </a:r>
          </a:p>
          <a:p>
            <a:r>
              <a:rPr lang="en-US" sz="2200" dirty="0"/>
              <a:t>If a cooling rate is faster than the crystallization rate, the material will rigidify into a “vitreous state”, in which no periodic crystal structure is present</a:t>
            </a:r>
          </a:p>
          <a:p>
            <a:r>
              <a:rPr lang="en-US" sz="2200" dirty="0"/>
              <a:t>Glass has an absence of order in the distribution of elementary structural units at scales larger than 10–30 Å</a:t>
            </a:r>
          </a:p>
          <a:p>
            <a:endParaRPr lang="en-US" sz="2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4D0A1A-12DE-8442-AEAB-55F06E2AC25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200" dirty="0"/>
              <a:t>Glass is in a metastable state, but is not unstable because the energy barrier to bring it to its more stable crystallized state is generally significant due to the high viscosity</a:t>
            </a:r>
          </a:p>
          <a:p>
            <a:r>
              <a:rPr lang="en-US" sz="2200" dirty="0"/>
              <a:t>Glass is a non porous, impermeable, isotropic, non cleavable, elastic, solid with a fragile rupture behavior</a:t>
            </a:r>
          </a:p>
          <a:p>
            <a:r>
              <a:rPr lang="en-US" sz="2200" dirty="0"/>
              <a:t>Glass is a material which transitions continuously and reversibly from liquid to solid state with temperature</a:t>
            </a:r>
          </a:p>
          <a:p>
            <a:endParaRPr lang="en-US" sz="2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7F2EE6-4B5C-B84F-918F-428B12EDD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979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A4153-3A79-DA45-AF77-08C5C281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Waste Glasses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D0545-5618-1447-8095-C2DF0F4782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Vitrification consists of making a new material where the waste components are contained at the atomic scale within the matrix and can only be released by destruction of the network bonds</a:t>
            </a:r>
          </a:p>
          <a:p>
            <a:r>
              <a:rPr lang="en-US" sz="2400" dirty="0"/>
              <a:t>One major requirement is then that the selected matrix be able to incorporate all of the waste stream components in its structure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003F23-E8D9-1A47-BBB1-9F91CEFD13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By using the flexibility brought about by the disordered and relatively loose structure of a glass, it is possible to design glass compositions able to integrate a very wide range of elements within their structure, and which are tolerant to compositional variations in the waste stream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913E5-6F14-3543-8270-DB8EA8060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15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53B99-77C1-DB41-8268-B61865214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Behavior of Waste Glasses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8A767-A976-1044-B0BB-7DD4CF6FB83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The main phenomena that could alter glass containment properties over the long term are heat (for HLW only), radiations damage and alteration by water</a:t>
            </a:r>
          </a:p>
          <a:p>
            <a:r>
              <a:rPr lang="en-US" sz="2400" dirty="0"/>
              <a:t>Heat can potentially induce the glass to reach a point beyond the glass transition temperature</a:t>
            </a:r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ECAA2-9341-384D-B81C-2A8BF2F78A3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However, in nuclear glasses the diffusion is sufficiently slow (high viscosity) to make crystallization incredibly difficult</a:t>
            </a:r>
          </a:p>
          <a:p>
            <a:r>
              <a:rPr lang="en-US" sz="2400" dirty="0"/>
              <a:t>In the R7T7 glass, a period of several millions of years are required for the three main phases to be completely crystallized at any temperature below 600C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C19BA3-9155-534B-853E-A7984ACAA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779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9079B-B18A-FC41-BE0B-82B52B50F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Radiation Damage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CFF4A-2D48-F844-A010-A711F0016A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Alpha decay is the main cause of radiation damage, where a radioactive nuclide emits an alpha particle (He atom) and a recoil nucleus, generating damage cascades</a:t>
            </a:r>
          </a:p>
          <a:p>
            <a:r>
              <a:rPr lang="en-US" sz="2400" dirty="0"/>
              <a:t>Due to the effect of alpha decay the glass density decreases slightly, and its mechanical properties improve, especially fracture toughness</a:t>
            </a:r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05DF20-EB8B-5347-9FA6-59F284F7FB4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MD simulations have been performed that show the capacity of glasses to restore its structure following a cascade event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C84D53-F24B-EE4A-A055-EB3FD491A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F89529-277F-BE4A-B126-E69801358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674" y="3452846"/>
            <a:ext cx="3455851" cy="340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14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333EB-636D-3745-ACF7-85CE68CB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Waste Glass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B8C59-EC2D-EC4B-B5E3-50B979A008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Vitrification is the world reference solution to the containment of HLW</a:t>
            </a:r>
          </a:p>
          <a:p>
            <a:r>
              <a:rPr lang="en-US" sz="2400" dirty="0"/>
              <a:t>Glasses can easily incorporate all known fission product species</a:t>
            </a:r>
          </a:p>
          <a:p>
            <a:r>
              <a:rPr lang="en-US" sz="2400" dirty="0"/>
              <a:t>Glasses will not undergo crystallization due to decay heat</a:t>
            </a:r>
          </a:p>
          <a:p>
            <a:r>
              <a:rPr lang="en-US" sz="2400" dirty="0"/>
              <a:t>Glasses self-heal irradiation damage</a:t>
            </a:r>
          </a:p>
          <a:p>
            <a:r>
              <a:rPr lang="en-US" sz="2400" dirty="0"/>
              <a:t>Glasses are reasonably resistant to long-term exposure to sea water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6CCB3-ECDF-6548-8320-6D70C9FCF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1026" name="Picture 2" descr="Can Radioactive Waste Be Immobilized in Glass for Millions of Years?">
            <a:extLst>
              <a:ext uri="{FF2B5EF4-FFF2-40B4-BE49-F238E27FC236}">
                <a16:creationId xmlns:a16="http://schemas.microsoft.com/office/drawing/2014/main" id="{D7E83393-4554-3840-BB9B-9E51F5442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418" y="1968500"/>
            <a:ext cx="4525306" cy="397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4390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FF56A-496A-2047-ADE5-CCF8BA98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1C54CC-89BB-E14E-BB5B-7103DC231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A6BD0F-ABBC-C14D-BC96-77BE126A748B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3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47CF-EAEA-5F40-93E5-30922295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Particle fuels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5CE2A5-2FD6-6F4D-9D13-257FBB46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A6BD0F-ABBC-C14D-BC96-77BE126A748B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08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533CA-7EF2-2B46-9312-F7119DC7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Macrostructure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2CA22-DA52-BB4C-870F-03EA3A95B7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The macrostructure of the fuel changes with operation</a:t>
            </a:r>
          </a:p>
          <a:p>
            <a:r>
              <a:rPr lang="en-US" sz="2400" dirty="0"/>
              <a:t>The high temperature will lead to sintering and restructuring into different zones (as in MOX fuel)</a:t>
            </a:r>
          </a:p>
          <a:p>
            <a:r>
              <a:rPr lang="en-US" sz="2400" dirty="0"/>
              <a:t>Similar four zone restructuring will occur, but with different zones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B545E-7E37-1D4A-BBB8-F406B005D2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1: central void; 2: highly dense fuel similar to a pellet; 3: sintered microstructure with retained porosity; 4: original particle macrostructure</a:t>
            </a:r>
          </a:p>
          <a:p>
            <a:r>
              <a:rPr lang="en-US" sz="2400" dirty="0"/>
              <a:t>As the structure of the fuel changes, the properties change dramatically with radius and time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3CB81C-1020-E647-A3A7-442E928EE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84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382DC-DE0D-FE4A-B6D4-D283721DC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Sphere-Pac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3B43B-DC35-094A-83C4-DF31DA3C97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968503"/>
            <a:ext cx="6264537" cy="4157663"/>
          </a:xfrm>
        </p:spPr>
        <p:txBody>
          <a:bodyPr/>
          <a:lstStyle/>
          <a:p>
            <a:r>
              <a:rPr lang="en-US" sz="2200" dirty="0"/>
              <a:t>While the sphere-</a:t>
            </a:r>
            <a:r>
              <a:rPr lang="en-US" sz="2200" dirty="0" err="1"/>
              <a:t>pac</a:t>
            </a:r>
            <a:r>
              <a:rPr lang="en-US" sz="2200" dirty="0"/>
              <a:t> concept is more complex than </a:t>
            </a:r>
            <a:r>
              <a:rPr lang="en-US" sz="2200" dirty="0" err="1"/>
              <a:t>vipac</a:t>
            </a:r>
            <a:r>
              <a:rPr lang="en-US" sz="2200" dirty="0"/>
              <a:t>, it offers additional flexibility</a:t>
            </a:r>
          </a:p>
          <a:p>
            <a:r>
              <a:rPr lang="en-US" sz="2200" dirty="0"/>
              <a:t>Particle sizes and particle distributions can be included</a:t>
            </a:r>
          </a:p>
          <a:p>
            <a:r>
              <a:rPr lang="en-US" sz="2200" dirty="0"/>
              <a:t>Spherical particles offer low friction resistance during the filling procedure</a:t>
            </a:r>
          </a:p>
          <a:p>
            <a:r>
              <a:rPr lang="en-US" sz="2200" dirty="0"/>
              <a:t>Sphere-</a:t>
            </a:r>
            <a:r>
              <a:rPr lang="en-US" sz="2200" dirty="0" err="1"/>
              <a:t>pac</a:t>
            </a:r>
            <a:r>
              <a:rPr lang="en-US" sz="2200" dirty="0"/>
              <a:t> can thus reach up to 90% smear density</a:t>
            </a:r>
          </a:p>
          <a:p>
            <a:r>
              <a:rPr lang="en-US" sz="2200" dirty="0"/>
              <a:t>Infiltration filling (image a) allows for tailoring of small particles to serve specific purposes, such as an oxygen getter, a low reactivity with cladding, etc.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92364CC-3AF1-9842-90FF-42E0FD70E17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60018" y="2054712"/>
            <a:ext cx="5431981" cy="336714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F35143-8F2E-6C40-BE01-4873CB1C5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53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F7185-7E96-6249-B412-0B5EE85FF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Vipac</a:t>
            </a:r>
            <a:r>
              <a:rPr lang="en-US" dirty="0"/>
              <a:t> Irradiations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5F19F-3EAF-044F-89BC-3863263F3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4026946" cy="4157663"/>
          </a:xfrm>
        </p:spPr>
        <p:txBody>
          <a:bodyPr/>
          <a:lstStyle/>
          <a:p>
            <a:r>
              <a:rPr lang="en-US" sz="2200" dirty="0"/>
              <a:t>Japanese irradiations (FUJI Project), with MOX fuel 20% Pu</a:t>
            </a:r>
          </a:p>
          <a:p>
            <a:r>
              <a:rPr lang="en-US" sz="2200" dirty="0" err="1"/>
              <a:t>Vipac</a:t>
            </a:r>
            <a:r>
              <a:rPr lang="en-US" sz="2200" dirty="0"/>
              <a:t> fuel after initial sintering test irradiated up to 487 W/cm after 36h</a:t>
            </a:r>
          </a:p>
          <a:p>
            <a:r>
              <a:rPr lang="en-US" sz="2200" dirty="0"/>
              <a:t>Restructuring test with ramping up to 502 W/cm for 36h and holding at 502 W/cm for 96h</a:t>
            </a:r>
          </a:p>
          <a:p>
            <a:endParaRPr lang="en-US" sz="2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FF2A2-E2C9-3944-945F-AFC704D91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226F27-6E48-5B41-BC4D-EB9C38B70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426" y="2097884"/>
            <a:ext cx="7240942" cy="362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6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940B-9502-6542-B5EE-26DD516B5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Sphere-Pac Irradiations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73F8B-9E4A-DE4E-8987-738BE83FA2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2897393" cy="4157663"/>
          </a:xfrm>
        </p:spPr>
        <p:txBody>
          <a:bodyPr/>
          <a:lstStyle/>
          <a:p>
            <a:r>
              <a:rPr lang="en-US" sz="2200" dirty="0"/>
              <a:t>Dounreay fast reactor – </a:t>
            </a:r>
            <a:r>
              <a:rPr lang="en-US" sz="2200" dirty="0" err="1"/>
              <a:t>UPu</a:t>
            </a:r>
            <a:r>
              <a:rPr lang="en-US" sz="2200" dirty="0"/>
              <a:t>-C fuels</a:t>
            </a:r>
          </a:p>
          <a:p>
            <a:r>
              <a:rPr lang="en-US" sz="2200" dirty="0"/>
              <a:t>a) 62 kW/m, 7.3% FIMA, 458C</a:t>
            </a:r>
          </a:p>
          <a:p>
            <a:r>
              <a:rPr lang="en-US" sz="2200" dirty="0"/>
              <a:t>b) 49 kW/m, 5.7% FIMA, 320C</a:t>
            </a:r>
          </a:p>
          <a:p>
            <a:endParaRPr lang="en-US" sz="2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C9C67-0DC7-6E46-9138-46220394D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1F07AB-F315-C44F-BDC0-21BEFA23C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6023" y="2116934"/>
            <a:ext cx="7116377" cy="355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326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2920C-6AF5-FA4D-A6C3-37EB168C8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DDE8A-D760-FF4B-AC6B-01C0B9F1A4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968503"/>
            <a:ext cx="10972799" cy="4157663"/>
          </a:xfrm>
        </p:spPr>
        <p:txBody>
          <a:bodyPr/>
          <a:lstStyle/>
          <a:p>
            <a:r>
              <a:rPr lang="en-US" sz="2400" dirty="0"/>
              <a:t>Particle fuels are a realistic option for fast reactor systems</a:t>
            </a:r>
          </a:p>
          <a:p>
            <a:r>
              <a:rPr lang="en-US" sz="2400" dirty="0"/>
              <a:t>Fast reactors allow for efficient burning of actinides</a:t>
            </a:r>
          </a:p>
          <a:p>
            <a:r>
              <a:rPr lang="en-US" sz="2400" dirty="0"/>
              <a:t>Nominal fast reactor fuel pins are designed for fission gas release, and thus the larger gas release, compared to UO2, is not detrimental</a:t>
            </a:r>
          </a:p>
          <a:p>
            <a:r>
              <a:rPr lang="en-US" sz="2400" dirty="0"/>
              <a:t>Other fuel bases, other than oxides, can easily be deployed</a:t>
            </a:r>
          </a:p>
          <a:p>
            <a:r>
              <a:rPr lang="en-US" sz="2400" dirty="0"/>
              <a:t>FCMI is greatly reduced due to the inherent space allowing for swelling of the particles</a:t>
            </a:r>
          </a:p>
          <a:p>
            <a:r>
              <a:rPr lang="en-US" sz="2400" dirty="0"/>
              <a:t>LWR application is limited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4E58BF-D9CC-6143-BBCF-E882B3F5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47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47CF-EAEA-5F40-93E5-30922295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waste glasses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5CE2A5-2FD6-6F4D-9D13-257FBB46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A6BD0F-ABBC-C14D-BC96-77BE126A748B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807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51B68-D7A4-BA49-AECF-D912F00A4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Waste 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BCB58-5D55-264F-AEAB-7F1A2287F7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Fission products (FPs) and minor actinides (MAs) produced during fuel irradiation in the reactor only represent about 5% of the weight of used nuclear fuel, but about 98% of its radioactivity</a:t>
            </a:r>
          </a:p>
          <a:p>
            <a:r>
              <a:rPr lang="en-US" sz="2400" dirty="0"/>
              <a:t>When fuel is reprocessed, the FPs and MAs end up in concentrated solutions (High Level Waste – HLW) temporarily stored in tanks </a:t>
            </a:r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2C914-8A7F-6740-9177-5ADEF1730A5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Long term (&gt;100 year) storage requires a different path, with initial targets on glass or glass-ceramics to immobilize FPs</a:t>
            </a:r>
          </a:p>
          <a:p>
            <a:r>
              <a:rPr lang="en-US" sz="2400" dirty="0"/>
              <a:t>The first attempts at the CEA in 1957 targeted crystals of mica-phlogopite: M2Mg6(AlSi3)2O20F4</a:t>
            </a:r>
          </a:p>
          <a:p>
            <a:r>
              <a:rPr lang="en-US" sz="2400" dirty="0"/>
              <a:t>Twenty years later, borosilicate glass had appeared as the standard choice for the HLW matrix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4694B-686F-1A4D-8BC3-FBFD5D4A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4145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44512</TotalTime>
  <Words>921</Words>
  <Application>Microsoft Macintosh PowerPoint</Application>
  <PresentationFormat>Widescreen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Custom Design</vt:lpstr>
      <vt:lpstr>1_NCStateU-horizontal-left-logo</vt:lpstr>
      <vt:lpstr>NE 591: Advanced Reactor Materials</vt:lpstr>
      <vt:lpstr>Particle fuels</vt:lpstr>
      <vt:lpstr>Macrostructure Changes</vt:lpstr>
      <vt:lpstr>Sphere-Pac Concepts</vt:lpstr>
      <vt:lpstr>Vipac Irradiations</vt:lpstr>
      <vt:lpstr>Sphere-Pac Irradiations</vt:lpstr>
      <vt:lpstr>Overview</vt:lpstr>
      <vt:lpstr>waste glasses</vt:lpstr>
      <vt:lpstr>Waste Forms</vt:lpstr>
      <vt:lpstr>Glasses</vt:lpstr>
      <vt:lpstr>Waste Glasses</vt:lpstr>
      <vt:lpstr>Behavior of Waste Glasses</vt:lpstr>
      <vt:lpstr>Radiation Damage</vt:lpstr>
      <vt:lpstr>Waste Glass Summary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Fabrication</dc:title>
  <dc:creator>Ben Beeler</dc:creator>
  <cp:lastModifiedBy>Benjamin Beeler</cp:lastModifiedBy>
  <cp:revision>78</cp:revision>
  <dcterms:created xsi:type="dcterms:W3CDTF">2019-12-09T16:44:02Z</dcterms:created>
  <dcterms:modified xsi:type="dcterms:W3CDTF">2021-11-23T01:32:22Z</dcterms:modified>
</cp:coreProperties>
</file>

<file path=docProps/thumbnail.jpeg>
</file>